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3" r:id="rId4"/>
    <p:sldId id="264" r:id="rId5"/>
    <p:sldId id="258" r:id="rId6"/>
    <p:sldId id="265" r:id="rId7"/>
    <p:sldId id="259" r:id="rId8"/>
    <p:sldId id="260" r:id="rId9"/>
    <p:sldId id="261" r:id="rId10"/>
    <p:sldId id="262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CA89B-50B6-4AC3-8A47-CC472204DBCF}" type="datetimeFigureOut">
              <a:rPr lang="en-US" smtClean="0"/>
              <a:pPr/>
              <a:t>2/12/2016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C6E7-A6F8-4A08-A313-0C2FA5484D06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CA89B-50B6-4AC3-8A47-CC472204DBCF}" type="datetimeFigureOut">
              <a:rPr lang="en-US" smtClean="0"/>
              <a:pPr/>
              <a:t>2/12/2016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C6E7-A6F8-4A08-A313-0C2FA5484D0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CA89B-50B6-4AC3-8A47-CC472204DBCF}" type="datetimeFigureOut">
              <a:rPr lang="en-US" smtClean="0"/>
              <a:pPr/>
              <a:t>2/12/2016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C6E7-A6F8-4A08-A313-0C2FA5484D0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CA89B-50B6-4AC3-8A47-CC472204DBCF}" type="datetimeFigureOut">
              <a:rPr lang="en-US" smtClean="0"/>
              <a:pPr/>
              <a:t>2/12/2016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C6E7-A6F8-4A08-A313-0C2FA5484D0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CA89B-50B6-4AC3-8A47-CC472204DBCF}" type="datetimeFigureOut">
              <a:rPr lang="en-US" smtClean="0"/>
              <a:pPr/>
              <a:t>2/12/2016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704C6E7-A6F8-4A08-A313-0C2FA5484D0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CA89B-50B6-4AC3-8A47-CC472204DBCF}" type="datetimeFigureOut">
              <a:rPr lang="en-US" smtClean="0"/>
              <a:pPr/>
              <a:t>2/12/2016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C6E7-A6F8-4A08-A313-0C2FA5484D0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CA89B-50B6-4AC3-8A47-CC472204DBCF}" type="datetimeFigureOut">
              <a:rPr lang="en-US" smtClean="0"/>
              <a:pPr/>
              <a:t>2/12/2016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C6E7-A6F8-4A08-A313-0C2FA5484D0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CA89B-50B6-4AC3-8A47-CC472204DBCF}" type="datetimeFigureOut">
              <a:rPr lang="en-US" smtClean="0"/>
              <a:pPr/>
              <a:t>2/12/2016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C6E7-A6F8-4A08-A313-0C2FA5484D0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CA89B-50B6-4AC3-8A47-CC472204DBCF}" type="datetimeFigureOut">
              <a:rPr lang="en-US" smtClean="0"/>
              <a:pPr/>
              <a:t>2/12/2016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C6E7-A6F8-4A08-A313-0C2FA5484D0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CA89B-50B6-4AC3-8A47-CC472204DBCF}" type="datetimeFigureOut">
              <a:rPr lang="en-US" smtClean="0"/>
              <a:pPr/>
              <a:t>2/12/2016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C6E7-A6F8-4A08-A313-0C2FA5484D0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CA89B-50B6-4AC3-8A47-CC472204DBCF}" type="datetimeFigureOut">
              <a:rPr lang="en-US" smtClean="0"/>
              <a:pPr/>
              <a:t>2/12/2016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4C6E7-A6F8-4A08-A313-0C2FA5484D06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62CA89B-50B6-4AC3-8A47-CC472204DBCF}" type="datetimeFigureOut">
              <a:rPr lang="en-US" smtClean="0"/>
              <a:pPr/>
              <a:t>2/12/2016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704C6E7-A6F8-4A08-A313-0C2FA5484D06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0TipTogQT3E?list=PLBnMKcBnL2Lz8E9uwWkSijYqX_z-wnm3A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UMMwgvLmN-M?list=PLBnMKcBnL2Lz8E9uwWkSijYqX_z-wnm3A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>
                <a:solidFill>
                  <a:srgbClr val="FF0000"/>
                </a:solidFill>
              </a:rPr>
              <a:t>Viral Infections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rgbClr val="FF0000"/>
                </a:solidFill>
              </a:rPr>
              <a:t>Polio</a:t>
            </a:r>
            <a:endParaRPr lang="en-CA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poli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56176" y="116632"/>
            <a:ext cx="2861327" cy="4015898"/>
          </a:xfrm>
        </p:spPr>
      </p:pic>
      <p:sp>
        <p:nvSpPr>
          <p:cNvPr id="3" name="TextBox 2"/>
          <p:cNvSpPr txBox="1"/>
          <p:nvPr/>
        </p:nvSpPr>
        <p:spPr>
          <a:xfrm>
            <a:off x="457201" y="1417638"/>
            <a:ext cx="5554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dirty="0" smtClean="0"/>
              <a:t>Enters through  the blood stream through fecal matter in puddles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Multiplies in the intestine and invades the nervous system</a:t>
            </a:r>
            <a:endParaRPr lang="en-CA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53963" y="4130298"/>
            <a:ext cx="78886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Symptoms:</a:t>
            </a:r>
          </a:p>
          <a:p>
            <a:r>
              <a:rPr lang="en-US" sz="2400" dirty="0" smtClean="0"/>
              <a:t>- fever, vomiting, loss of reflexes, severe muscle spasms</a:t>
            </a:r>
            <a:endParaRPr lang="en-CA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Zika</a:t>
            </a:r>
            <a:r>
              <a:rPr lang="en-US" dirty="0" smtClean="0">
                <a:solidFill>
                  <a:srgbClr val="FF0000"/>
                </a:solidFill>
              </a:rPr>
              <a:t> Virus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Transmitted through the bite of an infected mosquito</a:t>
            </a:r>
          </a:p>
          <a:p>
            <a:r>
              <a:rPr lang="en-US" dirty="0" smtClean="0"/>
              <a:t>Mother’s can pass the virus to their offspring, which can cause micro-encephalitis (small brain)</a:t>
            </a:r>
            <a:endParaRPr lang="en-US" dirty="0"/>
          </a:p>
          <a:p>
            <a:r>
              <a:rPr lang="en-US" dirty="0" smtClean="0"/>
              <a:t>Symptoms: fever, rash, conjunctivitis (red eyes), joint pain</a:t>
            </a:r>
          </a:p>
          <a:p>
            <a:endParaRPr lang="en-US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07647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rgbClr val="FF0000"/>
                </a:solidFill>
              </a:rPr>
              <a:t>HIV/AIDS</a:t>
            </a:r>
            <a:endParaRPr lang="en-CA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upload.wikimedia.org/wikipedia/commons/1/1a/HIV-budding-Colo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206" y="1268760"/>
            <a:ext cx="4932772" cy="3276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3528" y="1124744"/>
            <a:ext cx="302433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000" b="1" dirty="0" smtClean="0"/>
              <a:t>Occurs through  transfer of body fluids</a:t>
            </a:r>
          </a:p>
          <a:p>
            <a:pPr marL="342900" indent="-342900">
              <a:buFontTx/>
              <a:buChar char="-"/>
            </a:pPr>
            <a:r>
              <a:rPr lang="en-US" sz="2000" b="1" dirty="0" smtClean="0"/>
              <a:t>Attacks white blood cells</a:t>
            </a:r>
          </a:p>
          <a:p>
            <a:pPr marL="342900" indent="-342900">
              <a:buFontTx/>
              <a:buChar char="-"/>
            </a:pPr>
            <a:r>
              <a:rPr lang="en-US" sz="2000" b="1" dirty="0" smtClean="0"/>
              <a:t>Can be symptom free for more than 10 years before turning into AIDS (acquired immunodeficiency virus)</a:t>
            </a:r>
            <a:endParaRPr lang="en-CA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4869160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Symptoms:</a:t>
            </a:r>
          </a:p>
          <a:p>
            <a:r>
              <a:rPr lang="en-US" b="1" dirty="0" smtClean="0"/>
              <a:t>Fever,  chills, rash, swollen glands</a:t>
            </a:r>
            <a:endParaRPr lang="en-CA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486916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3"/>
              </a:rPr>
              <a:t>Why is it so hard to cure HIV?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Rhinovirus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Lytic in nature</a:t>
            </a:r>
          </a:p>
          <a:p>
            <a:r>
              <a:rPr lang="en-US" dirty="0" smtClean="0"/>
              <a:t>Carried in respiratory droplets</a:t>
            </a:r>
          </a:p>
          <a:p>
            <a:endParaRPr lang="en-US" dirty="0"/>
          </a:p>
          <a:p>
            <a:r>
              <a:rPr lang="en-US" dirty="0" smtClean="0"/>
              <a:t>Symptoms:</a:t>
            </a:r>
          </a:p>
          <a:p>
            <a:pPr lvl="1"/>
            <a:r>
              <a:rPr lang="en-US" dirty="0" smtClean="0"/>
              <a:t>Nasal congestion</a:t>
            </a:r>
          </a:p>
          <a:p>
            <a:pPr lvl="1"/>
            <a:r>
              <a:rPr lang="en-US" dirty="0" smtClean="0"/>
              <a:t>Sore throat</a:t>
            </a:r>
          </a:p>
          <a:p>
            <a:pPr lvl="1"/>
            <a:r>
              <a:rPr lang="en-US" dirty="0" smtClean="0"/>
              <a:t>Muscles ache</a:t>
            </a:r>
          </a:p>
          <a:p>
            <a:pPr lvl="1"/>
            <a:r>
              <a:rPr lang="en-US" dirty="0" smtClean="0"/>
              <a:t>fatigued</a:t>
            </a:r>
          </a:p>
        </p:txBody>
      </p:sp>
      <p:pic>
        <p:nvPicPr>
          <p:cNvPr id="2050" name="Picture 2" descr="http://imgc.allpostersimages.com/images/P-473-488-90/64/6471/6SPH100Z/posters/carol-mike-werner-artist-s-concept-of-the-rhinovirus-which-causes-the-common-co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669422"/>
            <a:ext cx="5093076" cy="382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514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Influenza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Transmitted through respiratory droplets in the air</a:t>
            </a:r>
          </a:p>
          <a:p>
            <a:r>
              <a:rPr lang="en-US" dirty="0" smtClean="0"/>
              <a:t>Responsible for about half a million deaths per year</a:t>
            </a:r>
          </a:p>
          <a:p>
            <a:endParaRPr lang="en-US" dirty="0"/>
          </a:p>
          <a:p>
            <a:r>
              <a:rPr lang="en-US" dirty="0" smtClean="0"/>
              <a:t>Symptoms:</a:t>
            </a:r>
          </a:p>
          <a:p>
            <a:pPr lvl="1"/>
            <a:r>
              <a:rPr lang="en-US" dirty="0" smtClean="0"/>
              <a:t>Fever, nausea, headache, runny nose, body ache, fatigue</a:t>
            </a:r>
          </a:p>
          <a:p>
            <a:endParaRPr lang="en-CA" dirty="0"/>
          </a:p>
        </p:txBody>
      </p:sp>
      <p:pic>
        <p:nvPicPr>
          <p:cNvPr id="3074" name="Picture 2" descr="http://d1h8qm6whtl6z3.cloudfront.net/wp-content/uploads/2013/01/Sneez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869160"/>
            <a:ext cx="2759695" cy="184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2830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rgbClr val="FF0000"/>
                </a:solidFill>
              </a:rPr>
              <a:t>Herpes Simplex</a:t>
            </a:r>
            <a:endParaRPr lang="en-CA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simple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40152" y="1124744"/>
            <a:ext cx="3066472" cy="3634337"/>
          </a:xfrm>
        </p:spPr>
      </p:pic>
      <p:sp>
        <p:nvSpPr>
          <p:cNvPr id="3" name="TextBox 2"/>
          <p:cNvSpPr txBox="1"/>
          <p:nvPr/>
        </p:nvSpPr>
        <p:spPr>
          <a:xfrm>
            <a:off x="457200" y="1196752"/>
            <a:ext cx="4978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dirty="0" smtClean="0"/>
              <a:t>Sexually transmitted virus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HS1 = cold sores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HS2 = genital herpes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Transmitted by contact with infected skin area</a:t>
            </a:r>
            <a:endParaRPr lang="en-CA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3501008"/>
            <a:ext cx="4618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Symptoms: </a:t>
            </a:r>
          </a:p>
          <a:p>
            <a:r>
              <a:rPr lang="en-US" dirty="0" smtClean="0"/>
              <a:t>Fever, open sores/blisters around the mouth and/or genitals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Ebola</a:t>
            </a:r>
            <a:endParaRPr lang="en-C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Transmitted through saliva and body fluids</a:t>
            </a:r>
          </a:p>
          <a:p>
            <a:r>
              <a:rPr lang="en-US" dirty="0" smtClean="0"/>
              <a:t>Can stay alive on non-human surfaces for 6 hours</a:t>
            </a:r>
          </a:p>
          <a:p>
            <a:r>
              <a:rPr lang="en-US" dirty="0" smtClean="0"/>
              <a:t>Fatal if untreated </a:t>
            </a:r>
          </a:p>
          <a:p>
            <a:r>
              <a:rPr lang="en-US" dirty="0" smtClean="0"/>
              <a:t>Typically restricted to Africa</a:t>
            </a:r>
          </a:p>
          <a:p>
            <a:endParaRPr lang="en-US" dirty="0"/>
          </a:p>
          <a:p>
            <a:r>
              <a:rPr lang="en-US" dirty="0" smtClean="0"/>
              <a:t>Symptoms:</a:t>
            </a:r>
          </a:p>
          <a:p>
            <a:pPr lvl="1"/>
            <a:r>
              <a:rPr lang="en-US" dirty="0" smtClean="0"/>
              <a:t>Malaise, confusion, headaches, diarrhea, seizures, hemorrhaging from orifices</a:t>
            </a:r>
          </a:p>
          <a:p>
            <a:pPr marL="585216" lvl="1" indent="0">
              <a:buNone/>
            </a:pPr>
            <a:r>
              <a:rPr lang="en-US" dirty="0" smtClean="0">
                <a:hlinkClick r:id="rId2"/>
              </a:rPr>
              <a:t>All about EBOLA</a:t>
            </a:r>
            <a:r>
              <a:rPr lang="en-US" dirty="0" smtClean="0"/>
              <a:t> </a:t>
            </a:r>
          </a:p>
          <a:p>
            <a:pPr marL="585216" lvl="1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39627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rgbClr val="FF0000"/>
                </a:solidFill>
              </a:rPr>
              <a:t>Smallpox</a:t>
            </a:r>
            <a:endParaRPr lang="en-CA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smallpo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23928" y="1124744"/>
            <a:ext cx="5019568" cy="2948996"/>
          </a:xfrm>
        </p:spPr>
      </p:pic>
      <p:sp>
        <p:nvSpPr>
          <p:cNvPr id="3" name="TextBox 2"/>
          <p:cNvSpPr txBox="1"/>
          <p:nvPr/>
        </p:nvSpPr>
        <p:spPr>
          <a:xfrm>
            <a:off x="61415" y="4293096"/>
            <a:ext cx="5246949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r>
              <a:rPr lang="en-US" sz="2400" dirty="0" smtClean="0"/>
              <a:t>Last known case was in 1977!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Has since been declared eradicated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- transferred through saliva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Highly contagious and deadly</a:t>
            </a:r>
          </a:p>
          <a:p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5418283" y="4509120"/>
            <a:ext cx="35024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Symptoms:</a:t>
            </a:r>
          </a:p>
          <a:p>
            <a:r>
              <a:rPr lang="en-US" sz="2400" dirty="0" smtClean="0"/>
              <a:t>Fever, lesions filled with pus, fatigue</a:t>
            </a:r>
            <a:endParaRPr lang="en-CA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rgbClr val="FF0000"/>
                </a:solidFill>
              </a:rPr>
              <a:t>Rabies</a:t>
            </a:r>
            <a:endParaRPr lang="en-CA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rabi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99992" y="1124744"/>
            <a:ext cx="4496620" cy="3597296"/>
          </a:xfrm>
        </p:spPr>
      </p:pic>
      <p:sp>
        <p:nvSpPr>
          <p:cNvPr id="3" name="TextBox 2"/>
          <p:cNvSpPr txBox="1"/>
          <p:nvPr/>
        </p:nvSpPr>
        <p:spPr>
          <a:xfrm>
            <a:off x="107504" y="1456852"/>
            <a:ext cx="410758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400" dirty="0" smtClean="0"/>
              <a:t>Transmitted through the bite of a rabid animal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Infects the central nervous system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Causes encephalitis (swelling of the brain)</a:t>
            </a:r>
          </a:p>
          <a:p>
            <a:pPr marL="285750" indent="-285750">
              <a:buFontTx/>
              <a:buChar char="-"/>
            </a:pPr>
            <a:endParaRPr lang="en-CA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35014" y="4581128"/>
            <a:ext cx="43369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Symptoms:</a:t>
            </a:r>
          </a:p>
          <a:p>
            <a:r>
              <a:rPr lang="en-US" sz="2400" dirty="0" smtClean="0"/>
              <a:t>- hallucinations, anxiety, paralysis</a:t>
            </a:r>
            <a:endParaRPr lang="en-CA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solidFill>
                  <a:srgbClr val="FF0000"/>
                </a:solidFill>
              </a:rPr>
              <a:t>Chickenpox</a:t>
            </a:r>
            <a:endParaRPr lang="en-CA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chickenpo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40152" y="1196752"/>
            <a:ext cx="2928958" cy="4299388"/>
          </a:xfrm>
        </p:spPr>
      </p:pic>
      <p:sp>
        <p:nvSpPr>
          <p:cNvPr id="3" name="TextBox 2"/>
          <p:cNvSpPr txBox="1"/>
          <p:nvPr/>
        </p:nvSpPr>
        <p:spPr>
          <a:xfrm>
            <a:off x="457200" y="1700808"/>
            <a:ext cx="52669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400" dirty="0" smtClean="0"/>
              <a:t>Airborne disease spread through coughing or sneezing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Highly contagious</a:t>
            </a:r>
          </a:p>
          <a:p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3789040"/>
            <a:ext cx="50353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Symptoms:</a:t>
            </a:r>
          </a:p>
          <a:p>
            <a:r>
              <a:rPr lang="en-US" sz="2400" dirty="0" smtClean="0"/>
              <a:t>Fluid filled blisters, fever, headache</a:t>
            </a:r>
            <a:endParaRPr lang="en-CA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81</TotalTime>
  <Words>326</Words>
  <Application>Microsoft Office PowerPoint</Application>
  <PresentationFormat>On-screen Show (4:3)</PresentationFormat>
  <Paragraphs>66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Book Antiqua</vt:lpstr>
      <vt:lpstr>Lucida Sans</vt:lpstr>
      <vt:lpstr>Wingdings</vt:lpstr>
      <vt:lpstr>Wingdings 2</vt:lpstr>
      <vt:lpstr>Wingdings 3</vt:lpstr>
      <vt:lpstr>Apex</vt:lpstr>
      <vt:lpstr>Viral Infections</vt:lpstr>
      <vt:lpstr>HIV/AIDS</vt:lpstr>
      <vt:lpstr>Rhinovirus</vt:lpstr>
      <vt:lpstr>Influenza</vt:lpstr>
      <vt:lpstr>Herpes Simplex</vt:lpstr>
      <vt:lpstr>Ebola</vt:lpstr>
      <vt:lpstr>Smallpox</vt:lpstr>
      <vt:lpstr>Rabies</vt:lpstr>
      <vt:lpstr>Chickenpox</vt:lpstr>
      <vt:lpstr>Polio</vt:lpstr>
      <vt:lpstr>Zika Virus</vt:lpstr>
    </vt:vector>
  </TitlesOfParts>
  <Company>Trillium Lakelands DSB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Viral Infections</dc:title>
  <dc:creator>Default User</dc:creator>
  <cp:lastModifiedBy>Phillips, Sarah</cp:lastModifiedBy>
  <cp:revision>4</cp:revision>
  <dcterms:created xsi:type="dcterms:W3CDTF">2009-09-22T14:37:03Z</dcterms:created>
  <dcterms:modified xsi:type="dcterms:W3CDTF">2016-02-12T15:59:11Z</dcterms:modified>
</cp:coreProperties>
</file>